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sldIdLst>
    <p:sldId id="279" r:id="rId2"/>
    <p:sldId id="296" r:id="rId3"/>
    <p:sldId id="298" r:id="rId4"/>
    <p:sldId id="258" r:id="rId5"/>
    <p:sldId id="259" r:id="rId6"/>
    <p:sldId id="280" r:id="rId7"/>
    <p:sldId id="281" r:id="rId8"/>
    <p:sldId id="262" r:id="rId9"/>
    <p:sldId id="282" r:id="rId10"/>
    <p:sldId id="283" r:id="rId11"/>
    <p:sldId id="284" r:id="rId12"/>
    <p:sldId id="285" r:id="rId13"/>
    <p:sldId id="286" r:id="rId14"/>
    <p:sldId id="268" r:id="rId15"/>
    <p:sldId id="287" r:id="rId16"/>
    <p:sldId id="288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78" r:id="rId2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reza Kleiblová" initials="TK" lastIdx="50" clrIdx="0">
    <p:extLst>
      <p:ext uri="{19B8F6BF-5375-455C-9EA6-DF929625EA0E}">
        <p15:presenceInfo xmlns:p15="http://schemas.microsoft.com/office/powerpoint/2012/main" userId="S-1-5-21-2267437881-2372393462-1526301930-26372" providerId="AD"/>
      </p:ext>
    </p:extLst>
  </p:cmAuthor>
  <p:cmAuthor id="2" name="Kristýna Kamlarová" initials="KK" lastIdx="17" clrIdx="1">
    <p:extLst>
      <p:ext uri="{19B8F6BF-5375-455C-9EA6-DF929625EA0E}">
        <p15:presenceInfo xmlns:p15="http://schemas.microsoft.com/office/powerpoint/2012/main" userId="S-1-5-21-2267437881-2372393462-1526301930-11280" providerId="AD"/>
      </p:ext>
    </p:extLst>
  </p:cmAuthor>
  <p:cmAuthor id="3" name="Eliška Morochovičová" initials="EM" lastIdx="9" clrIdx="2">
    <p:extLst>
      <p:ext uri="{19B8F6BF-5375-455C-9EA6-DF929625EA0E}">
        <p15:presenceInfo xmlns:p15="http://schemas.microsoft.com/office/powerpoint/2012/main" userId="S-1-5-21-2267437881-2372393462-1526301930-52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87" autoAdjust="0"/>
  </p:normalViewPr>
  <p:slideViewPr>
    <p:cSldViewPr snapToGrid="0">
      <p:cViewPr varScale="1">
        <p:scale>
          <a:sx n="54" d="100"/>
          <a:sy n="54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0.174905"/>
          <c:y val="0.174905"/>
          <c:w val="0.65019000000000005"/>
          <c:h val="0.63768999999999998"/>
        </c:manualLayout>
      </c:layout>
      <c:doughnutChart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Region 1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1-D0EA-447B-B4CC-B206C8A3E54C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3-D0EA-447B-B4CC-B206C8A3E54C}"/>
              </c:ext>
            </c:extLst>
          </c:dPt>
          <c:dPt>
            <c:idx val="2"/>
            <c:bubble3D val="0"/>
            <c:spPr>
              <a:solidFill>
                <a:srgbClr val="929292"/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5-D0EA-447B-B4CC-B206C8A3E54C}"/>
              </c:ext>
            </c:extLst>
          </c:dPt>
          <c:dLbls>
            <c:dLbl>
              <c:idx val="0"/>
              <c:layout>
                <c:manualLayout>
                  <c:x val="0"/>
                  <c:y val="-1.6858280269573193E-2"/>
                </c:manualLayout>
              </c:layout>
              <c:numFmt formatCode="#,##0%" sourceLinked="0"/>
              <c:spPr/>
              <c:txPr>
                <a:bodyPr/>
                <a:lstStyle/>
                <a:p>
                  <a:pPr>
                    <a:defRPr sz="4800" b="0" i="0" u="none" strike="noStrike">
                      <a:solidFill>
                        <a:srgbClr val="000000"/>
                      </a:solidFill>
                      <a:latin typeface="Helvetica Neue"/>
                    </a:defRPr>
                  </a:pPr>
                  <a:endParaRPr lang="cs-CZ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0EA-447B-B4CC-B206C8A3E54C}"/>
                </c:ext>
              </c:extLst>
            </c:dLbl>
            <c:dLbl>
              <c:idx val="1"/>
              <c:layout>
                <c:manualLayout>
                  <c:x val="-5.1054755558066897E-8"/>
                  <c:y val="6.4839539498348924E-4"/>
                </c:manualLayout>
              </c:layout>
              <c:numFmt formatCode="#,##0%" sourceLinked="0"/>
              <c:spPr/>
              <c:txPr>
                <a:bodyPr/>
                <a:lstStyle/>
                <a:p>
                  <a:pPr>
                    <a:defRPr sz="4800" b="0" i="0" u="none" strike="noStrike">
                      <a:solidFill>
                        <a:srgbClr val="000000"/>
                      </a:solidFill>
                      <a:latin typeface="Helvetica Neue"/>
                    </a:defRPr>
                  </a:pPr>
                  <a:endParaRPr lang="cs-CZ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0149981513073028"/>
                      <c:h val="7.974620068378655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0EA-447B-B4CC-B206C8A3E54C}"/>
                </c:ext>
              </c:extLst>
            </c:dLbl>
            <c:dLbl>
              <c:idx val="2"/>
              <c:layout>
                <c:manualLayout>
                  <c:x val="2.0748652639474698E-2"/>
                  <c:y val="-2.4639025009376207E-2"/>
                </c:manualLayout>
              </c:layout>
              <c:tx>
                <c:rich>
                  <a:bodyPr/>
                  <a:lstStyle/>
                  <a:p>
                    <a:pPr>
                      <a:defRPr sz="5000" b="0" i="0" u="none" strike="noStrike">
                        <a:solidFill>
                          <a:srgbClr val="000000"/>
                        </a:solidFill>
                        <a:latin typeface="Helvetica Neue"/>
                      </a:defRPr>
                    </a:pPr>
                    <a:fld id="{3AF1D04F-F1A8-44D9-BA6B-34DFE43E5EDF}" type="PERCENTAGE">
                      <a:rPr lang="en-US" sz="4800" smtClean="0"/>
                      <a:pPr>
                        <a:defRPr sz="5000" b="0" i="0" u="none" strike="noStrike">
                          <a:solidFill>
                            <a:srgbClr val="000000"/>
                          </a:solidFill>
                          <a:latin typeface="Helvetica Neue"/>
                        </a:defRPr>
                      </a:pPr>
                      <a:t>[PROCENTO]</a:t>
                    </a:fld>
                    <a:endParaRPr lang="cs-CZ"/>
                  </a:p>
                </c:rich>
              </c:tx>
              <c:numFmt formatCode="#,##0%" sourceLinked="0"/>
              <c:spPr/>
              <c:showLegendKey val="0"/>
              <c:showVal val="0"/>
              <c:showCatName val="0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0EA-447B-B4CC-B206C8A3E54C}"/>
                </c:ext>
              </c:extLst>
            </c:dLbl>
            <c:numFmt formatCode="#,##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50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eparator> </c:separator>
            <c:showLeaderLines val="1"/>
            <c:leaderLines>
              <c:spPr>
                <a:ln w="635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66</c:v>
                </c:pt>
                <c:pt idx="1">
                  <c:v>4.8</c:v>
                </c:pt>
                <c:pt idx="2">
                  <c:v>29.2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0EA-447B-B4CC-B206C8A3E5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16905999999999999"/>
          <c:y val="8.2749100000000006E-2"/>
          <c:w val="0.66188100000000005"/>
          <c:h val="7.5637099999999999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Určitě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BEBB-4522-ACDA-537458B9F582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EBB-4522-ACDA-537458B9F582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4</c:v>
                </c:pt>
                <c:pt idx="1">
                  <c:v>30</c:v>
                </c:pt>
                <c:pt idx="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EBB-4522-ACDA-537458B9F582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8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330127232"/>
        <c:axId val="1330130496"/>
      </c:barChart>
      <c:catAx>
        <c:axId val="133012723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0496"/>
        <c:crosses val="autoZero"/>
        <c:auto val="1"/>
        <c:lblAlgn val="ctr"/>
        <c:lblOffset val="100"/>
        <c:noMultiLvlLbl val="1"/>
      </c:catAx>
      <c:valAx>
        <c:axId val="1330130496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27232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Určitě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864A-4047-A5FF-BC183B5A843A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4A-4047-A5FF-BC183B5A843A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11</c:v>
                </c:pt>
                <c:pt idx="1">
                  <c:v>18</c:v>
                </c:pt>
                <c:pt idx="2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4A-4047-A5FF-BC183B5A843A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21</c:v>
                </c:pt>
                <c:pt idx="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330140832"/>
        <c:axId val="1330131040"/>
      </c:barChart>
      <c:catAx>
        <c:axId val="133014083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1040"/>
        <c:crosses val="autoZero"/>
        <c:auto val="1"/>
        <c:lblAlgn val="ctr"/>
        <c:lblOffset val="100"/>
        <c:noMultiLvlLbl val="1"/>
      </c:catAx>
      <c:valAx>
        <c:axId val="1330131040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40832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Určitě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CA0E-4809-BA0A-4AE539078C2D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0E-4809-BA0A-4AE539078C2D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9</c:v>
                </c:pt>
                <c:pt idx="1">
                  <c:v>30</c:v>
                </c:pt>
                <c:pt idx="2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0E-4809-BA0A-4AE539078C2D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19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330138656"/>
        <c:axId val="1330137024"/>
      </c:barChart>
      <c:catAx>
        <c:axId val="13301386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7024"/>
        <c:crosses val="autoZero"/>
        <c:auto val="1"/>
        <c:lblAlgn val="ctr"/>
        <c:lblOffset val="100"/>
        <c:noMultiLvlLbl val="1"/>
      </c:catAx>
      <c:valAx>
        <c:axId val="1330137024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8656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Určitě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3BCB-4E9A-BEE0-9D532C9449EB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BCB-4E9A-BEE0-9D532C9449EB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16</c:v>
                </c:pt>
                <c:pt idx="1">
                  <c:v>24</c:v>
                </c:pt>
                <c:pt idx="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CB-4E9A-BEE0-9D532C9449EB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28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330133760"/>
        <c:axId val="1330137568"/>
      </c:barChart>
      <c:catAx>
        <c:axId val="13301337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7568"/>
        <c:crosses val="autoZero"/>
        <c:auto val="1"/>
        <c:lblAlgn val="ctr"/>
        <c:lblOffset val="100"/>
        <c:noMultiLvlLbl val="1"/>
      </c:catAx>
      <c:valAx>
        <c:axId val="1330137568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3760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Určitě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5407-4BD3-A740-4F19E15670CE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407-4BD3-A740-4F19E15670CE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11</c:v>
                </c:pt>
                <c:pt idx="1">
                  <c:v>25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407-4BD3-A740-4F19E15670CE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23</c:v>
                </c:pt>
                <c:pt idx="1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330134304"/>
        <c:axId val="1330138112"/>
      </c:barChart>
      <c:catAx>
        <c:axId val="133013430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8112"/>
        <c:crosses val="autoZero"/>
        <c:auto val="1"/>
        <c:lblAlgn val="ctr"/>
        <c:lblOffset val="100"/>
        <c:noMultiLvlLbl val="1"/>
      </c:catAx>
      <c:valAx>
        <c:axId val="1330138112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4304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Určitě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86FD-49F7-8F87-DA18ECDA73A5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6FD-49F7-8F87-DA18ECDA73A5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6</c:v>
                </c:pt>
                <c:pt idx="1">
                  <c:v>34</c:v>
                </c:pt>
                <c:pt idx="2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6FD-49F7-8F87-DA18ECDA73A5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330127776"/>
        <c:axId val="1330134848"/>
      </c:barChart>
      <c:catAx>
        <c:axId val="133012777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4848"/>
        <c:crosses val="autoZero"/>
        <c:auto val="1"/>
        <c:lblAlgn val="ctr"/>
        <c:lblOffset val="100"/>
        <c:noMultiLvlLbl val="1"/>
      </c:catAx>
      <c:valAx>
        <c:axId val="1330134848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27776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Určitě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A86C-423E-A91F-B9FFC51ACB22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6C-423E-A91F-B9FFC51ACB22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9</c:v>
                </c:pt>
                <c:pt idx="1">
                  <c:v>21</c:v>
                </c:pt>
                <c:pt idx="2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6C-423E-A91F-B9FFC51ACB22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15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330139744"/>
        <c:axId val="1330135936"/>
      </c:barChart>
      <c:catAx>
        <c:axId val="133013974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5936"/>
        <c:crosses val="autoZero"/>
        <c:auto val="1"/>
        <c:lblAlgn val="ctr"/>
        <c:lblOffset val="100"/>
        <c:noMultiLvlLbl val="1"/>
      </c:catAx>
      <c:valAx>
        <c:axId val="1330135936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9744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Určitě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F584-4DED-AB9B-D4A317BB9785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584-4DED-AB9B-D4A317BB9785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6</c:v>
                </c:pt>
                <c:pt idx="1">
                  <c:v>47</c:v>
                </c:pt>
                <c:pt idx="2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584-4DED-AB9B-D4A317BB9785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10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330126688"/>
        <c:axId val="1330128320"/>
      </c:barChart>
      <c:catAx>
        <c:axId val="133012668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28320"/>
        <c:crosses val="autoZero"/>
        <c:auto val="1"/>
        <c:lblAlgn val="ctr"/>
        <c:lblOffset val="100"/>
        <c:noMultiLvlLbl val="1"/>
      </c:catAx>
      <c:valAx>
        <c:axId val="1330128320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26688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Určitě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D361-4E2D-AE6D-92111BE76818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61-4E2D-AE6D-92111BE76818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11</c:v>
                </c:pt>
                <c:pt idx="1">
                  <c:v>40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61-4E2D-AE6D-92111BE76818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Ano</c:v>
                </c:pt>
                <c:pt idx="1">
                  <c:v>Ne</c:v>
                </c:pt>
                <c:pt idx="2">
                  <c:v>Nevím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15</c:v>
                </c:pt>
                <c:pt idx="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330136480"/>
        <c:axId val="1330141376"/>
      </c:barChart>
      <c:catAx>
        <c:axId val="133013648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41376"/>
        <c:crosses val="autoZero"/>
        <c:auto val="1"/>
        <c:lblAlgn val="ctr"/>
        <c:lblOffset val="100"/>
        <c:noMultiLvlLbl val="1"/>
      </c:catAx>
      <c:valAx>
        <c:axId val="1330141376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6480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Zcela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0C77-4A4C-B507-0C7CB8FFD0AC}"/>
              </c:ext>
            </c:extLst>
          </c:dPt>
          <c:dLbls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8.4701196000000003</c:v>
                </c:pt>
                <c:pt idx="1">
                  <c:v>4.9000000000000004</c:v>
                </c:pt>
                <c:pt idx="2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34.6</c:v>
                </c:pt>
                <c:pt idx="1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081680624"/>
        <c:axId val="1081682256"/>
      </c:barChart>
      <c:catAx>
        <c:axId val="108168062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82256"/>
        <c:crosses val="autoZero"/>
        <c:auto val="1"/>
        <c:lblAlgn val="ctr"/>
        <c:lblOffset val="100"/>
        <c:noMultiLvlLbl val="1"/>
      </c:catAx>
      <c:valAx>
        <c:axId val="1081682256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80624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Zcela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082C-44B0-AF7B-3D81BC8D9017}"/>
              </c:ext>
            </c:extLst>
          </c:dPt>
          <c:dLbls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15</c:v>
                </c:pt>
                <c:pt idx="1">
                  <c:v>4</c:v>
                </c:pt>
                <c:pt idx="2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39</c:v>
                </c:pt>
                <c:pt idx="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081677360"/>
        <c:axId val="1081682800"/>
      </c:barChart>
      <c:catAx>
        <c:axId val="108167736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82800"/>
        <c:crosses val="autoZero"/>
        <c:auto val="1"/>
        <c:lblAlgn val="ctr"/>
        <c:lblOffset val="100"/>
        <c:noMultiLvlLbl val="1"/>
      </c:catAx>
      <c:valAx>
        <c:axId val="1081682800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77360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Zcela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89B4-4ACD-9095-2E8DDE217F3D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9B4-4ACD-9095-2E8DDE217F3D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27</c:v>
                </c:pt>
                <c:pt idx="1">
                  <c:v>2</c:v>
                </c:pt>
                <c:pt idx="2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9B4-4ACD-9095-2E8DDE217F3D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42</c:v>
                </c:pt>
                <c:pt idx="1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081667568"/>
        <c:axId val="1081668112"/>
      </c:barChart>
      <c:catAx>
        <c:axId val="108166756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68112"/>
        <c:crosses val="autoZero"/>
        <c:auto val="1"/>
        <c:lblAlgn val="ctr"/>
        <c:lblOffset val="100"/>
        <c:noMultiLvlLbl val="1"/>
      </c:catAx>
      <c:valAx>
        <c:axId val="1081668112"/>
        <c:scaling>
          <c:orientation val="minMax"/>
          <c:max val="7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67568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Zcela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BDEF-4DBC-9667-1F4C1CA85C57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DEF-4DBC-9667-1F4C1CA85C57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5</c:v>
                </c:pt>
                <c:pt idx="1">
                  <c:v>12</c:v>
                </c:pt>
                <c:pt idx="2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DEF-4DBC-9667-1F4C1CA85C57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22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081668656"/>
        <c:axId val="1081673008"/>
      </c:barChart>
      <c:catAx>
        <c:axId val="108166865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73008"/>
        <c:crosses val="autoZero"/>
        <c:auto val="1"/>
        <c:lblAlgn val="ctr"/>
        <c:lblOffset val="100"/>
        <c:noMultiLvlLbl val="1"/>
      </c:catAx>
      <c:valAx>
        <c:axId val="1081673008"/>
        <c:scaling>
          <c:orientation val="minMax"/>
          <c:max val="5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68656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Zcela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DE39-4B7F-8B4F-18437E2B1989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E39-4B7F-8B4F-18437E2B1989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9</c:v>
                </c:pt>
                <c:pt idx="1">
                  <c:v>5</c:v>
                </c:pt>
                <c:pt idx="2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E39-4B7F-8B4F-18437E2B1989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28</c:v>
                </c:pt>
                <c:pt idx="1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081669200"/>
        <c:axId val="1081674096"/>
      </c:barChart>
      <c:catAx>
        <c:axId val="1081669200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74096"/>
        <c:crosses val="autoZero"/>
        <c:auto val="1"/>
        <c:lblAlgn val="ctr"/>
        <c:lblOffset val="100"/>
        <c:noMultiLvlLbl val="1"/>
      </c:catAx>
      <c:valAx>
        <c:axId val="1081674096"/>
        <c:scaling>
          <c:orientation val="minMax"/>
          <c:max val="5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69200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Zcela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51BB-4F6E-8A29-A506AEDC6BA4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BB-4F6E-8A29-A506AEDC6BA4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17</c:v>
                </c:pt>
                <c:pt idx="1">
                  <c:v>7</c:v>
                </c:pt>
                <c:pt idx="2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1BB-4F6E-8A29-A506AEDC6BA4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21</c:v>
                </c:pt>
                <c:pt idx="1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081675184"/>
        <c:axId val="1124202848"/>
      </c:barChart>
      <c:catAx>
        <c:axId val="1081675184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124202848"/>
        <c:crosses val="autoZero"/>
        <c:auto val="1"/>
        <c:lblAlgn val="ctr"/>
        <c:lblOffset val="100"/>
        <c:noMultiLvlLbl val="1"/>
      </c:catAx>
      <c:valAx>
        <c:axId val="1124202848"/>
        <c:scaling>
          <c:orientation val="minMax"/>
          <c:max val="5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081675184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Zcela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FF1D-4860-9BFA-4B2CE9C1D039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F1D-4860-9BFA-4B2CE9C1D039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7</c:v>
                </c:pt>
                <c:pt idx="1">
                  <c:v>15</c:v>
                </c:pt>
                <c:pt idx="2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F1D-4860-9BFA-4B2CE9C1D039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18</c:v>
                </c:pt>
                <c:pt idx="1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882490336"/>
        <c:axId val="1330140288"/>
      </c:barChart>
      <c:catAx>
        <c:axId val="88249033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40288"/>
        <c:crosses val="autoZero"/>
        <c:auto val="1"/>
        <c:lblAlgn val="ctr"/>
        <c:lblOffset val="100"/>
        <c:noMultiLvlLbl val="1"/>
      </c:catAx>
      <c:valAx>
        <c:axId val="1330140288"/>
        <c:scaling>
          <c:orientation val="minMax"/>
          <c:max val="5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882490336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5552"/>
          <c:y val="0.18126346916480349"/>
          <c:w val="0.75697899999999996"/>
          <c:h val="0.7119064718298634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Zcela</c:v>
                </c:pt>
              </c:strCache>
            </c:strRef>
          </c:tx>
          <c:spPr>
            <a:solidFill>
              <a:schemeClr val="accent1"/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bg2">
                  <a:lumMod val="75000"/>
                </a:schemeClr>
              </a:solidFill>
              <a:ln w="12700" cap="flat">
                <a:noFill/>
                <a:miter lim="4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8164-4496-B078-9BFB9778CB51}"/>
              </c:ext>
            </c:extLst>
          </c:dPt>
          <c:dLbls>
            <c:dLbl>
              <c:idx val="1"/>
              <c:layout>
                <c:manualLayout>
                  <c:x val="1.1571176218262633E-2"/>
                  <c:y val="6.527879915543201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64-4496-B078-9BFB9778CB51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9</c:v>
                </c:pt>
                <c:pt idx="1">
                  <c:v>5</c:v>
                </c:pt>
                <c:pt idx="2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85-434D-BAC7-0FF0C7D98BC9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Spíše</c:v>
                </c:pt>
              </c:strCache>
            </c:strRef>
          </c:tx>
          <c:spPr>
            <a:solidFill>
              <a:schemeClr val="accent3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1"/>
              <c:layout>
                <c:manualLayout>
                  <c:x val="1.2728293840088896E-2"/>
                  <c:y val="-3.560001979414305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64-4496-B078-9BFB9778CB51}"/>
                </c:ext>
              </c:extLst>
            </c:dLbl>
            <c:numFmt formatCode="#,##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4800" b="0" i="0" u="none" strike="noStrike">
                    <a:solidFill>
                      <a:srgbClr val="000000"/>
                    </a:solidFill>
                    <a:latin typeface="Helvetica Neue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Sheet1!$B$1:$D$1</c:f>
              <c:strCache>
                <c:ptCount val="3"/>
                <c:pt idx="0">
                  <c:v>Souhlasím</c:v>
                </c:pt>
                <c:pt idx="1">
                  <c:v>Nesouhlasím</c:v>
                </c:pt>
                <c:pt idx="2">
                  <c:v>Ani tak, ani tak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26</c:v>
                </c:pt>
                <c:pt idx="1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85-434D-BAC7-0FF0C7D98BC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330133216"/>
        <c:axId val="1330135392"/>
      </c:barChart>
      <c:catAx>
        <c:axId val="133013321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5392"/>
        <c:crosses val="autoZero"/>
        <c:auto val="1"/>
        <c:lblAlgn val="ctr"/>
        <c:lblOffset val="100"/>
        <c:noMultiLvlLbl val="1"/>
      </c:catAx>
      <c:valAx>
        <c:axId val="1330135392"/>
        <c:scaling>
          <c:orientation val="minMax"/>
          <c:max val="50"/>
        </c:scaling>
        <c:delete val="0"/>
        <c:axPos val="t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#,##0" sourceLinked="0"/>
        <c:majorTickMark val="none"/>
        <c:minorTickMark val="none"/>
        <c:tickLblPos val="high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3400" b="0" i="0" u="none" strike="noStrike">
                <a:solidFill>
                  <a:srgbClr val="000000"/>
                </a:solidFill>
                <a:latin typeface="Helvetica Neue"/>
              </a:defRPr>
            </a:pPr>
            <a:endParaRPr lang="cs-CZ"/>
          </a:p>
        </c:txPr>
        <c:crossAx val="1330133216"/>
        <c:crosses val="autoZero"/>
        <c:crossBetween val="between"/>
        <c:majorUnit val="10"/>
        <c:minorUnit val="5"/>
      </c:valAx>
      <c:spPr>
        <a:noFill/>
        <a:ln w="12700" cap="flat">
          <a:noFill/>
          <a:miter lim="400000"/>
        </a:ln>
        <a:effectLst/>
      </c:spPr>
    </c:plotArea>
    <c:legend>
      <c:legendPos val="t"/>
      <c:layout>
        <c:manualLayout>
          <c:xMode val="edge"/>
          <c:yMode val="edge"/>
          <c:x val="0.46293864171360821"/>
          <c:y val="4.7036885377468855E-2"/>
          <c:w val="0.16555792931706007"/>
          <c:h val="7.7632435367985322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3400" b="0" i="0" u="none" strike="noStrike">
              <a:solidFill>
                <a:srgbClr val="000000"/>
              </a:solidFill>
              <a:latin typeface="Helvetica Neue"/>
            </a:defRPr>
          </a:pPr>
          <a:endParaRPr lang="cs-CZ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2595837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414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886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Fact information</a:t>
            </a:r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61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Vnímání ohrožení nezávislosti médií v české společnosti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457200">
              <a:lnSpc>
                <a:spcPct val="100000"/>
              </a:lnSpc>
              <a:defRPr sz="7840" spc="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cs-CZ" dirty="0"/>
              <a:t>Češi a dezinformace</a:t>
            </a:r>
            <a:endParaRPr dirty="0"/>
          </a:p>
        </p:txBody>
      </p:sp>
      <p:sp>
        <p:nvSpPr>
          <p:cNvPr id="152" name="Josef Šlerka, Nadační fond nezávislé žurnalistiky, 11. 3. 2021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Josef </a:t>
            </a:r>
            <a:r>
              <a:rPr dirty="0" err="1"/>
              <a:t>Šlerka</a:t>
            </a:r>
            <a:r>
              <a:rPr dirty="0"/>
              <a:t>, </a:t>
            </a:r>
            <a:r>
              <a:rPr dirty="0" err="1"/>
              <a:t>Nadační</a:t>
            </a:r>
            <a:r>
              <a:rPr dirty="0"/>
              <a:t> fond </a:t>
            </a:r>
            <a:r>
              <a:rPr dirty="0" err="1"/>
              <a:t>nezávislé</a:t>
            </a:r>
            <a:r>
              <a:rPr dirty="0"/>
              <a:t> </a:t>
            </a:r>
            <a:r>
              <a:rPr dirty="0" err="1"/>
              <a:t>žurnalistiky</a:t>
            </a:r>
            <a:endParaRPr lang="cs-CZ" dirty="0"/>
          </a:p>
          <a:p>
            <a:r>
              <a:rPr lang="cs-CZ" dirty="0"/>
              <a:t>Hana </a:t>
            </a:r>
            <a:r>
              <a:rPr lang="cs-CZ" dirty="0" err="1"/>
              <a:t>Friedlaenderová</a:t>
            </a:r>
            <a:r>
              <a:rPr lang="cs-CZ" dirty="0"/>
              <a:t>, 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endParaRPr dirty="0"/>
          </a:p>
        </p:txBody>
      </p:sp>
      <p:pic>
        <p:nvPicPr>
          <p:cNvPr id="153" name="Obrázek 27" descr="Obrázek 2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47077" y="11824150"/>
            <a:ext cx="6039523" cy="666775"/>
          </a:xfrm>
          <a:prstGeom prst="rect">
            <a:avLst/>
          </a:prstGeom>
          <a:ln w="12700">
            <a:miter lim="400000"/>
          </a:ln>
        </p:spPr>
      </p:pic>
      <p:pic>
        <p:nvPicPr>
          <p:cNvPr id="154" name="logo.jpg" descr="logo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21189376" y="9888033"/>
            <a:ext cx="2236875" cy="318232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Uveďte, prosím, do jaké míry výrok </a:t>
            </a:r>
            <a:r>
              <a:rPr lang="cs-CZ" b="1" dirty="0"/>
              <a:t>„Lidé, kteří nahlašují druhé za „nevhodné příspěvky“ na </a:t>
            </a:r>
            <a:r>
              <a:rPr lang="cs-CZ" b="1" dirty="0" err="1"/>
              <a:t>Facebooku</a:t>
            </a:r>
            <a:r>
              <a:rPr lang="cs-CZ" b="1" dirty="0"/>
              <a:t>, dělají dobrou věc“</a:t>
            </a:r>
            <a:r>
              <a:rPr lang="cs-CZ" dirty="0"/>
              <a:t> vyjadřuje Váš postoj a názor.</a:t>
            </a:r>
          </a:p>
          <a:p>
            <a:pPr marL="0" indent="0">
              <a:buNone/>
            </a:pPr>
            <a:r>
              <a:rPr lang="cs-CZ" b="1" dirty="0"/>
              <a:t>15-24 let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1913586892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8008600" y="5789267"/>
            <a:ext cx="4767996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Ve věku 15-24 let; N=111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N=111, internetová populace ČR 15+, ČNP, říjen-listopad 2020</a:t>
            </a:r>
          </a:p>
        </p:txBody>
      </p:sp>
      <p:sp>
        <p:nvSpPr>
          <p:cNvPr id="9" name="Většina Čechů se obává, že nedokáže vždy rozeznat dezinformac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2592228" cy="247725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Nahlašování příspěvků na </a:t>
            </a:r>
            <a:r>
              <a:rPr lang="cs-CZ" dirty="0" err="1"/>
              <a:t>Facebooku</a:t>
            </a:r>
            <a:r>
              <a:rPr lang="cs-CZ" dirty="0"/>
              <a:t>: správná věc?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8260382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Většina Čechů se obává, že nedokáže vždy rozeznat dezinformac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2592228" cy="247725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Je mazání příspěvků na </a:t>
            </a:r>
            <a:r>
              <a:rPr lang="cs-CZ" dirty="0" err="1"/>
              <a:t>Facebooku</a:t>
            </a:r>
            <a:r>
              <a:rPr lang="cs-CZ" dirty="0"/>
              <a:t> cenzurou?</a:t>
            </a:r>
            <a:endParaRPr dirty="0"/>
          </a:p>
        </p:txBody>
      </p:sp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Uveďte, prosím, do jaké míry výrok </a:t>
            </a:r>
            <a:r>
              <a:rPr lang="cs-CZ" b="1" dirty="0"/>
              <a:t>„Mazání nevhodných příspěvků a blokování uživatelských profilů </a:t>
            </a:r>
            <a:r>
              <a:rPr lang="cs-CZ" b="1" dirty="0" err="1"/>
              <a:t>Facebookem</a:t>
            </a:r>
            <a:r>
              <a:rPr lang="cs-CZ" b="1" dirty="0"/>
              <a:t> považuji </a:t>
            </a:r>
            <a:br>
              <a:rPr lang="cs-CZ" b="1" dirty="0"/>
            </a:br>
            <a:r>
              <a:rPr lang="cs-CZ" b="1" dirty="0"/>
              <a:t>za cenzuru a nebezpečnou totalitní praktiku“</a:t>
            </a:r>
            <a:r>
              <a:rPr lang="cs-CZ" dirty="0"/>
              <a:t> vyjadřuje Váš postoj a názor.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110672008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</p:spTree>
    <p:extLst>
      <p:ext uri="{BB962C8B-B14F-4D97-AF65-F5344CB8AC3E}">
        <p14:creationId xmlns:p14="http://schemas.microsoft.com/office/powerpoint/2010/main" val="342399158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Uveďte, prosím, do jaké míry výrok </a:t>
            </a:r>
            <a:r>
              <a:rPr lang="cs-CZ" b="1" dirty="0"/>
              <a:t>„Mazání nevhodných příspěvků a blokování uživatelských profilů </a:t>
            </a:r>
            <a:r>
              <a:rPr lang="cs-CZ" b="1" dirty="0" err="1"/>
              <a:t>Facebookem</a:t>
            </a:r>
            <a:r>
              <a:rPr lang="cs-CZ" b="1" dirty="0"/>
              <a:t> považuji </a:t>
            </a:r>
            <a:br>
              <a:rPr lang="cs-CZ" b="1" dirty="0"/>
            </a:br>
            <a:r>
              <a:rPr lang="cs-CZ" b="1" dirty="0"/>
              <a:t>za cenzuru a nebezpečnou totalitní praktiku“ </a:t>
            </a:r>
            <a:r>
              <a:rPr lang="cs-CZ" dirty="0"/>
              <a:t>vyjadřuje Váš postoj a názor.</a:t>
            </a:r>
          </a:p>
          <a:p>
            <a:pPr marL="0" indent="0">
              <a:buNone/>
            </a:pPr>
            <a:r>
              <a:rPr lang="cs-CZ" b="1" dirty="0"/>
              <a:t>15-24 let</a:t>
            </a:r>
            <a:endParaRPr lang="cs-CZ" dirty="0"/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2715503061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8008600" y="5789267"/>
            <a:ext cx="4767996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Ve věku 15-24 let; N=111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N=111, internetová populace ČR 15+, ČNP, říjen-listopad 2020</a:t>
            </a:r>
          </a:p>
        </p:txBody>
      </p:sp>
      <p:sp>
        <p:nvSpPr>
          <p:cNvPr id="8" name="Většina Čechů se obává, že nedokáže vždy rozeznat dezinformac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2592228" cy="247725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Je mazání příspěvků na </a:t>
            </a:r>
            <a:r>
              <a:rPr lang="cs-CZ" dirty="0" err="1"/>
              <a:t>Facebooku</a:t>
            </a:r>
            <a:r>
              <a:rPr lang="cs-CZ" dirty="0"/>
              <a:t> cenzurou?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58559530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Většina Čechů se obává, že nedokáže vždy rozeznat dezinformac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2592228" cy="247725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Uzavírají nás sociální sítě do informačních bublin a ohrožují demokracii?</a:t>
            </a:r>
            <a:endParaRPr dirty="0"/>
          </a:p>
        </p:txBody>
      </p:sp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Uveďte, prosím, do jaké míry výrok </a:t>
            </a:r>
            <a:r>
              <a:rPr lang="cs-CZ" b="1" dirty="0"/>
              <a:t>„Pro demokracii je zpravodajství na sociálních sítích nebezpečné, lidé se uzavírají do sociálních bublin a nejsou vystaveni názorům ostatních lidí“</a:t>
            </a:r>
            <a:r>
              <a:rPr lang="cs-CZ" dirty="0"/>
              <a:t> vyjadřuje Váš postoj a názor.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2936646239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</p:spTree>
    <p:extLst>
      <p:ext uri="{BB962C8B-B14F-4D97-AF65-F5344CB8AC3E}">
        <p14:creationId xmlns:p14="http://schemas.microsoft.com/office/powerpoint/2010/main" val="2146189633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říklady konkrétních dezinformací a konspirací"/>
          <p:cNvSpPr txBox="1">
            <a:spLocks noGrp="1"/>
          </p:cNvSpPr>
          <p:nvPr>
            <p:ph type="title"/>
          </p:nvPr>
        </p:nvSpPr>
        <p:spPr>
          <a:xfrm>
            <a:off x="1683575" y="4712805"/>
            <a:ext cx="21971004" cy="4648200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Příklady</a:t>
            </a:r>
            <a:r>
              <a:rPr dirty="0"/>
              <a:t> </a:t>
            </a:r>
            <a:r>
              <a:rPr dirty="0" err="1"/>
              <a:t>konkrétních</a:t>
            </a:r>
            <a:r>
              <a:rPr dirty="0"/>
              <a:t> </a:t>
            </a:r>
            <a:r>
              <a:rPr dirty="0" err="1"/>
              <a:t>dezinformací</a:t>
            </a:r>
            <a:r>
              <a:rPr dirty="0"/>
              <a:t> a </a:t>
            </a:r>
            <a:r>
              <a:rPr dirty="0" err="1"/>
              <a:t>konspirací</a:t>
            </a:r>
            <a:r>
              <a:rPr lang="cs-CZ"/>
              <a:t> – testované výroky</a:t>
            </a:r>
            <a:endParaRPr dirty="0"/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Většina Čechů se obává, že nedokáže vždy rozeznat dezinformac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2592228" cy="289033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dirty="0"/>
              <a:t>Testovaný výrok 1:</a:t>
            </a:r>
            <a:br>
              <a:rPr lang="cs-CZ" dirty="0"/>
            </a:br>
            <a:r>
              <a:rPr lang="cs-CZ" sz="6700" dirty="0"/>
              <a:t>„Demonstrace proti vládám v České republice, </a:t>
            </a:r>
            <a:br>
              <a:rPr lang="cs-CZ" sz="6700" dirty="0"/>
            </a:br>
            <a:r>
              <a:rPr lang="cs-CZ" sz="6700" dirty="0"/>
              <a:t>na Slovensku a v Maďarsku financuje George </a:t>
            </a:r>
            <a:r>
              <a:rPr lang="cs-CZ" sz="6700" dirty="0" err="1"/>
              <a:t>Soros</a:t>
            </a:r>
            <a:r>
              <a:rPr lang="cs-CZ" sz="6700" dirty="0"/>
              <a:t>.“</a:t>
            </a:r>
            <a:endParaRPr sz="6700" dirty="0"/>
          </a:p>
        </p:txBody>
      </p:sp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969833"/>
            <a:ext cx="21971000" cy="7870267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Domníváte se, že demonstrace proti vládám v České republice, na Slovensku a v Maďarsku financuje George </a:t>
            </a:r>
            <a:r>
              <a:rPr lang="cs-CZ" dirty="0" err="1"/>
              <a:t>Soros</a:t>
            </a:r>
            <a:r>
              <a:rPr lang="cs-CZ" dirty="0"/>
              <a:t>?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333277672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</p:spTree>
    <p:extLst>
      <p:ext uri="{BB962C8B-B14F-4D97-AF65-F5344CB8AC3E}">
        <p14:creationId xmlns:p14="http://schemas.microsoft.com/office/powerpoint/2010/main" val="452062669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2380097380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6814800" y="5789267"/>
            <a:ext cx="5961796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Muži ve věku 55 a více let; N=134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N=134, internetová populace ČR 15+, ČNP, říjen-listopad 2020</a:t>
            </a:r>
          </a:p>
        </p:txBody>
      </p:sp>
      <p:sp>
        <p:nvSpPr>
          <p:cNvPr id="9" name="Většina Čechů se obává, že nedokáže vždy rozeznat dezinformac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2592228" cy="2890333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dirty="0"/>
              <a:t>Testovaný výrok 1:</a:t>
            </a:r>
            <a:br>
              <a:rPr lang="cs-CZ" dirty="0"/>
            </a:br>
            <a:r>
              <a:rPr lang="cs-CZ" sz="6700" dirty="0"/>
              <a:t>„Demonstrace proti vládám v České republice, </a:t>
            </a:r>
            <a:br>
              <a:rPr lang="cs-CZ" sz="6700" dirty="0"/>
            </a:br>
            <a:r>
              <a:rPr lang="cs-CZ" sz="6700" dirty="0"/>
              <a:t>na Slovensku a v Maďarsku financuje George </a:t>
            </a:r>
            <a:r>
              <a:rPr lang="cs-CZ" sz="6700" dirty="0" err="1"/>
              <a:t>Soros</a:t>
            </a:r>
            <a:r>
              <a:rPr lang="cs-CZ" sz="6700" dirty="0"/>
              <a:t>.“</a:t>
            </a:r>
            <a:endParaRPr sz="6700" dirty="0"/>
          </a:p>
        </p:txBody>
      </p:sp>
      <p:sp>
        <p:nvSpPr>
          <p:cNvPr id="10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969833"/>
            <a:ext cx="21971000" cy="7870267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Domníváte se, že demonstrace proti vládám v České republice, na Slovensku a v Maďarsku financuje George </a:t>
            </a:r>
            <a:r>
              <a:rPr lang="cs-CZ" dirty="0" err="1"/>
              <a:t>Soros</a:t>
            </a:r>
            <a:r>
              <a:rPr lang="cs-CZ" dirty="0"/>
              <a:t>?</a:t>
            </a:r>
          </a:p>
          <a:p>
            <a:pPr marL="0" indent="0">
              <a:buNone/>
            </a:pPr>
            <a:r>
              <a:rPr lang="cs-CZ" b="1" dirty="0"/>
              <a:t>Muži 55+</a:t>
            </a:r>
          </a:p>
        </p:txBody>
      </p:sp>
    </p:spTree>
    <p:extLst>
      <p:ext uri="{BB962C8B-B14F-4D97-AF65-F5344CB8AC3E}">
        <p14:creationId xmlns:p14="http://schemas.microsoft.com/office/powerpoint/2010/main" val="1119357998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969833"/>
            <a:ext cx="21971000" cy="787026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Domníváte se, že nelegální migrace obyvatel muslimských zemí do Evropy je ve skutečnosti záměrně řízená Evropskou unií?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1731262883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  <p:sp>
        <p:nvSpPr>
          <p:cNvPr id="7" name="Většina Čechů se obává, že nedokáže vždy rozeznat dezinformace"/>
          <p:cNvSpPr txBox="1">
            <a:spLocks/>
          </p:cNvSpPr>
          <p:nvPr/>
        </p:nvSpPr>
        <p:spPr>
          <a:xfrm>
            <a:off x="1206500" y="1079500"/>
            <a:ext cx="22592228" cy="2890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cs-CZ" dirty="0"/>
              <a:t>Testovaný výrok 2:</a:t>
            </a:r>
            <a:br>
              <a:rPr lang="cs-CZ" dirty="0"/>
            </a:br>
            <a:r>
              <a:rPr lang="cs-CZ" sz="6700" dirty="0"/>
              <a:t>„</a:t>
            </a:r>
            <a:r>
              <a:rPr lang="pt-BR" sz="6700" dirty="0"/>
              <a:t>Evropská unie řídí nelegální muslimskou migraci </a:t>
            </a:r>
            <a:br>
              <a:rPr lang="cs-CZ" sz="6700" dirty="0"/>
            </a:br>
            <a:r>
              <a:rPr lang="pt-BR" sz="6700" dirty="0"/>
              <a:t>do Evropy</a:t>
            </a:r>
            <a:r>
              <a:rPr lang="cs-CZ" sz="67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3587090151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2472098979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6814800" y="5789267"/>
            <a:ext cx="5961796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Muži ve věku 55 a více let; N=134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N=134, internetová populace ČR 15+, ČNP, říjen-listopad 2020</a:t>
            </a:r>
          </a:p>
        </p:txBody>
      </p:sp>
      <p:sp>
        <p:nvSpPr>
          <p:cNvPr id="11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969833"/>
            <a:ext cx="21971000" cy="787026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Domníváte se, že nelegální migrace obyvatel muslimských zemí do Evropy je ve skutečnosti záměrně řízená Evropskou unií?</a:t>
            </a:r>
          </a:p>
          <a:p>
            <a:pPr marL="0" indent="0">
              <a:buNone/>
            </a:pPr>
            <a:r>
              <a:rPr lang="cs-CZ" b="1" dirty="0"/>
              <a:t>Muži 55+</a:t>
            </a:r>
          </a:p>
        </p:txBody>
      </p:sp>
      <p:sp>
        <p:nvSpPr>
          <p:cNvPr id="13" name="Většina Čechů se obává, že nedokáže vždy rozeznat dezinformace"/>
          <p:cNvSpPr txBox="1">
            <a:spLocks/>
          </p:cNvSpPr>
          <p:nvPr/>
        </p:nvSpPr>
        <p:spPr>
          <a:xfrm>
            <a:off x="1206500" y="1079500"/>
            <a:ext cx="22592228" cy="2890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cs-CZ" dirty="0"/>
              <a:t>Testovaný výrok 2:</a:t>
            </a:r>
            <a:br>
              <a:rPr lang="cs-CZ" dirty="0"/>
            </a:br>
            <a:r>
              <a:rPr lang="cs-CZ" sz="6700" dirty="0"/>
              <a:t>„</a:t>
            </a:r>
            <a:r>
              <a:rPr lang="pt-BR" sz="6700" dirty="0"/>
              <a:t>Evropská unie řídí nelegální muslimskou migraci </a:t>
            </a:r>
            <a:br>
              <a:rPr lang="cs-CZ" sz="6700" dirty="0"/>
            </a:br>
            <a:r>
              <a:rPr lang="pt-BR" sz="6700" dirty="0"/>
              <a:t>do Evropy</a:t>
            </a:r>
            <a:r>
              <a:rPr lang="cs-CZ" sz="67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275280142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1930688964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5671800" y="5789267"/>
            <a:ext cx="7104796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Obyvatelé malých a středních měst; N=404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N=404, internetová populace ČR 15+, ČNP, říjen-listopad 2020</a:t>
            </a:r>
          </a:p>
        </p:txBody>
      </p:sp>
      <p:sp>
        <p:nvSpPr>
          <p:cNvPr id="9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969833"/>
            <a:ext cx="21971000" cy="7870268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Domníváte se, že nelegální migrace obyvatel muslimských zemí do Evropy je ve skutečnosti záměrně řízená Evropskou unií?</a:t>
            </a:r>
          </a:p>
          <a:p>
            <a:pPr marL="0" indent="0">
              <a:buNone/>
            </a:pPr>
            <a:r>
              <a:rPr lang="cs-CZ" b="1" dirty="0"/>
              <a:t>Lidé z malých a středních měst</a:t>
            </a:r>
          </a:p>
        </p:txBody>
      </p:sp>
      <p:sp>
        <p:nvSpPr>
          <p:cNvPr id="10" name="Většina Čechů se obává, že nedokáže vždy rozeznat dezinformace"/>
          <p:cNvSpPr txBox="1">
            <a:spLocks/>
          </p:cNvSpPr>
          <p:nvPr/>
        </p:nvSpPr>
        <p:spPr>
          <a:xfrm>
            <a:off x="1206500" y="1079500"/>
            <a:ext cx="22592228" cy="2890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cs-CZ" dirty="0"/>
              <a:t>Testovaný výrok 2:</a:t>
            </a:r>
            <a:br>
              <a:rPr lang="cs-CZ" dirty="0"/>
            </a:br>
            <a:r>
              <a:rPr lang="cs-CZ" sz="6700" dirty="0"/>
              <a:t>„</a:t>
            </a:r>
            <a:r>
              <a:rPr lang="pt-BR" sz="6700" dirty="0"/>
              <a:t>Evropská unie řídí nelegální muslimskou migraci </a:t>
            </a:r>
            <a:br>
              <a:rPr lang="cs-CZ" sz="6700" dirty="0"/>
            </a:br>
            <a:r>
              <a:rPr lang="pt-BR" sz="6700" dirty="0"/>
              <a:t>do Evropy</a:t>
            </a:r>
            <a:r>
              <a:rPr lang="cs-CZ" sz="67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105936311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Executive</a:t>
            </a:r>
            <a:r>
              <a:rPr lang="cs-CZ" dirty="0"/>
              <a:t> </a:t>
            </a:r>
            <a:r>
              <a:rPr lang="cs-CZ" dirty="0" err="1"/>
              <a:t>summary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cs-CZ" dirty="0"/>
              <a:t>Češi a dezinformace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S obsahem, který považovali za </a:t>
            </a:r>
            <a:r>
              <a:rPr lang="cs-CZ" dirty="0" err="1"/>
              <a:t>fake</a:t>
            </a:r>
            <a:r>
              <a:rPr lang="cs-CZ" dirty="0"/>
              <a:t> </a:t>
            </a:r>
            <a:r>
              <a:rPr lang="cs-CZ" dirty="0" err="1"/>
              <a:t>news</a:t>
            </a:r>
            <a:r>
              <a:rPr lang="cs-CZ" dirty="0"/>
              <a:t> nebo za dezinformaci, se již někdy setkalo 66 % české (internetové) veřejnosti, což je o 11 p. b. více než v roce 2019.</a:t>
            </a:r>
          </a:p>
          <a:p>
            <a:pPr algn="just"/>
            <a:r>
              <a:rPr lang="cs-CZ" dirty="0"/>
              <a:t>Nejčastěji se lidé setkali s dezinformacemi náhodně v příspěvcích na sociálních sítích, případně je četli v komentářích na sociálních sítích či zpravodajských webech, nebo je sdílel na sociálních sítích někdo z jejich kontaktů. </a:t>
            </a:r>
          </a:p>
          <a:p>
            <a:pPr algn="just"/>
            <a:r>
              <a:rPr lang="cs-CZ" b="1" dirty="0"/>
              <a:t>V české společnosti sílí obavy z masivního šíření dezinformací – </a:t>
            </a:r>
            <a:r>
              <a:rPr lang="cs-CZ" dirty="0"/>
              <a:t>tyto obavy sdílí (určitě souhlasím / spíše souhlasím) 54 % české (internetové) veřejnosti, což představuje meziroční nárůst o 10 p. b.</a:t>
            </a:r>
            <a:endParaRPr lang="cs-CZ" b="1" dirty="0"/>
          </a:p>
          <a:p>
            <a:pPr algn="just"/>
            <a:r>
              <a:rPr lang="cs-CZ" dirty="0"/>
              <a:t>Meziročně posílily (o 4 p. b.) také obavy lidí z toho, že nedokážou v médiích rozeznat, co je pravdivá a co nepravdivá informace. Tyto obavy sdílí více než dvě pětiny české internetové veřejnosti (43 %).</a:t>
            </a:r>
          </a:p>
        </p:txBody>
      </p:sp>
    </p:spTree>
    <p:extLst>
      <p:ext uri="{BB962C8B-B14F-4D97-AF65-F5344CB8AC3E}">
        <p14:creationId xmlns:p14="http://schemas.microsoft.com/office/powerpoint/2010/main" val="1016665078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Domníváte se, že vysílače 5G signálu mohou mít významně negativní dopad na lidské zdraví?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3052753983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  <p:sp>
        <p:nvSpPr>
          <p:cNvPr id="7" name="Většina Čechů se obává, že nedokáže vždy rozeznat dezinformace"/>
          <p:cNvSpPr txBox="1">
            <a:spLocks/>
          </p:cNvSpPr>
          <p:nvPr/>
        </p:nvSpPr>
        <p:spPr>
          <a:xfrm>
            <a:off x="1206500" y="1079500"/>
            <a:ext cx="22592228" cy="2890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cs-CZ" dirty="0"/>
              <a:t>Testovaný výrok 3:</a:t>
            </a:r>
            <a:br>
              <a:rPr lang="cs-CZ" dirty="0"/>
            </a:br>
            <a:r>
              <a:rPr lang="cs-CZ" sz="6700" dirty="0"/>
              <a:t>„</a:t>
            </a:r>
            <a:r>
              <a:rPr lang="pt-BR" sz="6700" dirty="0"/>
              <a:t>5G sítě škodí zdraví</a:t>
            </a:r>
            <a:r>
              <a:rPr lang="cs-CZ" sz="67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1993753294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300634554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7246600" y="5789266"/>
            <a:ext cx="5529996" cy="484533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Ženy ve věku 35-44 let; N=122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N=122, internetová populace ČR 15+, ČNP, říjen-listopad 2020</a:t>
            </a:r>
          </a:p>
        </p:txBody>
      </p:sp>
      <p:sp>
        <p:nvSpPr>
          <p:cNvPr id="9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Domníváte se, že vysílače 5G signálu mohou mít významně negativní dopad na lidské zdraví?</a:t>
            </a:r>
          </a:p>
          <a:p>
            <a:pPr marL="0" indent="0">
              <a:buNone/>
            </a:pPr>
            <a:r>
              <a:rPr lang="cs-CZ" b="1" dirty="0"/>
              <a:t>Ženy 35-44</a:t>
            </a:r>
          </a:p>
        </p:txBody>
      </p:sp>
      <p:sp>
        <p:nvSpPr>
          <p:cNvPr id="10" name="Většina Čechů se obává, že nedokáže vždy rozeznat dezinformace"/>
          <p:cNvSpPr txBox="1">
            <a:spLocks/>
          </p:cNvSpPr>
          <p:nvPr/>
        </p:nvSpPr>
        <p:spPr>
          <a:xfrm>
            <a:off x="1206500" y="1079500"/>
            <a:ext cx="22592228" cy="2890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cs-CZ" dirty="0"/>
              <a:t>Testovaný výrok 3:</a:t>
            </a:r>
            <a:br>
              <a:rPr lang="cs-CZ" dirty="0"/>
            </a:br>
            <a:r>
              <a:rPr lang="cs-CZ" sz="6700" dirty="0"/>
              <a:t>„</a:t>
            </a:r>
            <a:r>
              <a:rPr lang="pt-BR" sz="6700" dirty="0"/>
              <a:t>5G sítě škodí zdraví</a:t>
            </a:r>
            <a:r>
              <a:rPr lang="cs-CZ" sz="67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2520826076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992187"/>
            <a:ext cx="21971000" cy="784791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Domníváte se, že </a:t>
            </a:r>
            <a:r>
              <a:rPr lang="cs-CZ" dirty="0" err="1"/>
              <a:t>koronavirus</a:t>
            </a:r>
            <a:r>
              <a:rPr lang="cs-CZ" dirty="0"/>
              <a:t> byl uměle vytvořen </a:t>
            </a:r>
            <a:br>
              <a:rPr lang="cs-CZ" dirty="0"/>
            </a:br>
            <a:r>
              <a:rPr lang="cs-CZ" dirty="0"/>
              <a:t>v laboratořích díky financím Billa Gatese?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697302204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  <p:sp>
        <p:nvSpPr>
          <p:cNvPr id="7" name="Většina Čechů se obává, že nedokáže vždy rozeznat dezinformace"/>
          <p:cNvSpPr txBox="1">
            <a:spLocks/>
          </p:cNvSpPr>
          <p:nvPr/>
        </p:nvSpPr>
        <p:spPr>
          <a:xfrm>
            <a:off x="1206500" y="1079500"/>
            <a:ext cx="22592228" cy="2890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cs-CZ" dirty="0"/>
              <a:t>Testovaný výrok 4:</a:t>
            </a:r>
            <a:br>
              <a:rPr lang="cs-CZ" dirty="0"/>
            </a:br>
            <a:r>
              <a:rPr lang="cs-CZ" sz="6700" dirty="0"/>
              <a:t>„</a:t>
            </a:r>
            <a:r>
              <a:rPr lang="pt-BR" sz="6700" dirty="0"/>
              <a:t>Koronavirus byl uměle vytvořen v laboratořích díky financím Billa Gatese</a:t>
            </a:r>
            <a:r>
              <a:rPr lang="cs-CZ" sz="67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3511429956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1922934742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7246600" y="5789266"/>
            <a:ext cx="5529996" cy="484533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Ženy ve věku 35-44 let; N=122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N=122, internetová populace ČR 15+, ČNP, říjen-listopad 2020</a:t>
            </a:r>
          </a:p>
        </p:txBody>
      </p:sp>
      <p:sp>
        <p:nvSpPr>
          <p:cNvPr id="9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992187"/>
            <a:ext cx="21971000" cy="784791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Domníváte se, že </a:t>
            </a:r>
            <a:r>
              <a:rPr lang="cs-CZ" dirty="0" err="1"/>
              <a:t>koronavirus</a:t>
            </a:r>
            <a:r>
              <a:rPr lang="cs-CZ" dirty="0"/>
              <a:t> byl uměle vytvořen </a:t>
            </a:r>
            <a:br>
              <a:rPr lang="cs-CZ" dirty="0"/>
            </a:br>
            <a:r>
              <a:rPr lang="cs-CZ" dirty="0"/>
              <a:t>v laboratořích díky financím Billa Gatese?</a:t>
            </a:r>
          </a:p>
          <a:p>
            <a:pPr marL="0" indent="0">
              <a:buNone/>
            </a:pPr>
            <a:r>
              <a:rPr lang="cs-CZ" b="1" dirty="0"/>
              <a:t>Ženy 35-44</a:t>
            </a:r>
          </a:p>
        </p:txBody>
      </p:sp>
      <p:sp>
        <p:nvSpPr>
          <p:cNvPr id="10" name="Většina Čechů se obává, že nedokáže vždy rozeznat dezinformace"/>
          <p:cNvSpPr txBox="1">
            <a:spLocks/>
          </p:cNvSpPr>
          <p:nvPr/>
        </p:nvSpPr>
        <p:spPr>
          <a:xfrm>
            <a:off x="1206500" y="1079500"/>
            <a:ext cx="22592228" cy="28903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Autofit/>
          </a:bodyPr>
          <a:lstStyle>
            <a:lvl1pPr marL="0" marR="0" indent="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l" defTabSz="2438338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500" b="1" i="0" u="none" strike="noStrike" cap="none" spc="-170" baseline="0"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hangingPunct="1"/>
            <a:r>
              <a:rPr lang="cs-CZ" dirty="0"/>
              <a:t>Testovaný výrok 4:</a:t>
            </a:r>
            <a:br>
              <a:rPr lang="cs-CZ" dirty="0"/>
            </a:br>
            <a:r>
              <a:rPr lang="cs-CZ" sz="6700" dirty="0"/>
              <a:t>„</a:t>
            </a:r>
            <a:r>
              <a:rPr lang="pt-BR" sz="6700" dirty="0"/>
              <a:t>Koronavirus byl uměle vytvořen v laboratořích díky financím Billa Gatese</a:t>
            </a:r>
            <a:r>
              <a:rPr lang="cs-CZ" sz="67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1058338149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Děkuji za pozornost.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Děkuji za pozornost.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Executive</a:t>
            </a:r>
            <a:r>
              <a:rPr lang="cs-CZ" dirty="0"/>
              <a:t> </a:t>
            </a:r>
            <a:r>
              <a:rPr lang="cs-CZ" dirty="0" err="1"/>
              <a:t>summary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cs-CZ" dirty="0"/>
              <a:t>Češi a dezinformace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1206500" y="4248504"/>
            <a:ext cx="21971000" cy="8629296"/>
          </a:xfrm>
        </p:spPr>
        <p:txBody>
          <a:bodyPr>
            <a:normAutofit/>
          </a:bodyPr>
          <a:lstStyle/>
          <a:p>
            <a:pPr algn="just"/>
            <a:r>
              <a:rPr lang="cs-CZ" sz="4400" dirty="0"/>
              <a:t>Generační rozdíly - mladá generace 15-24 let  má větší obavy z masivního šíření dezinformací (62 % vs. 54 % celého vzorku internetové populace). Ve srovnání se starší generací jim méně vadí nahlašování nevhodných příspěvků druhými uživateli </a:t>
            </a:r>
            <a:br>
              <a:rPr lang="cs-CZ" sz="4400" dirty="0"/>
            </a:br>
            <a:r>
              <a:rPr lang="cs-CZ" sz="4400" dirty="0"/>
              <a:t> mazání nevhodných příspěvků a blokování profilů na </a:t>
            </a:r>
            <a:r>
              <a:rPr lang="cs-CZ" sz="4400" dirty="0" err="1"/>
              <a:t>Facebooku</a:t>
            </a:r>
            <a:r>
              <a:rPr lang="cs-CZ" sz="4400" dirty="0"/>
              <a:t>.</a:t>
            </a:r>
          </a:p>
          <a:p>
            <a:pPr algn="just"/>
            <a:r>
              <a:rPr lang="cs-CZ" sz="4400" dirty="0"/>
              <a:t>V rámci výzkumu byly testovány čtyři „příběhy“ šířené tzv. alternativními zpravodajskými zdroji. Míra souhlasu s vybranými testovanými čtyřmi „příběhy“ se pohybovala v intervalu 12-28 %. </a:t>
            </a:r>
          </a:p>
          <a:p>
            <a:pPr algn="just"/>
            <a:r>
              <a:rPr lang="cs-CZ" sz="4400" dirty="0"/>
              <a:t>Nejvíce se z testovaných výroků v české společnosti rozšířila informace, že „</a:t>
            </a:r>
            <a:r>
              <a:rPr lang="cs-CZ" sz="4400" dirty="0" err="1"/>
              <a:t>koronavirus</a:t>
            </a:r>
            <a:r>
              <a:rPr lang="cs-CZ" sz="4400" dirty="0"/>
              <a:t> byl uměle vytvořen v laboratořích díky financím Billa Gatese“, kterou zaznamenalo v médiích 62 % české internetové populace. Tuto informaci také nejvíce dotázaných označilo za dezinformaci (40 %).</a:t>
            </a:r>
          </a:p>
        </p:txBody>
      </p:sp>
    </p:spTree>
    <p:extLst>
      <p:ext uri="{BB962C8B-B14F-4D97-AF65-F5344CB8AC3E}">
        <p14:creationId xmlns:p14="http://schemas.microsoft.com/office/powerpoint/2010/main" val="1724552046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Dvě třetiny Čechů se dezinformacemi setkali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1971000" cy="2504589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Dvě</a:t>
            </a:r>
            <a:r>
              <a:rPr dirty="0"/>
              <a:t> </a:t>
            </a:r>
            <a:r>
              <a:rPr dirty="0" err="1"/>
              <a:t>třetiny</a:t>
            </a:r>
            <a:r>
              <a:rPr dirty="0"/>
              <a:t> </a:t>
            </a:r>
            <a:r>
              <a:rPr dirty="0" err="1"/>
              <a:t>Čechů</a:t>
            </a:r>
            <a:r>
              <a:rPr dirty="0"/>
              <a:t> se </a:t>
            </a:r>
            <a:r>
              <a:rPr dirty="0" err="1"/>
              <a:t>dezinformacemi</a:t>
            </a:r>
            <a:r>
              <a:rPr dirty="0"/>
              <a:t> </a:t>
            </a:r>
            <a:r>
              <a:rPr dirty="0" err="1"/>
              <a:t>setkal</a:t>
            </a:r>
            <a:r>
              <a:rPr lang="cs-CZ" dirty="0"/>
              <a:t>y</a:t>
            </a:r>
            <a:endParaRPr dirty="0"/>
          </a:p>
        </p:txBody>
      </p:sp>
      <p:sp>
        <p:nvSpPr>
          <p:cNvPr id="160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dirty="0" err="1"/>
              <a:t>Výzkumná</a:t>
            </a:r>
            <a:r>
              <a:rPr dirty="0"/>
              <a:t> </a:t>
            </a:r>
            <a:r>
              <a:rPr dirty="0" err="1"/>
              <a:t>otázka</a:t>
            </a:r>
            <a:r>
              <a:rPr dirty="0"/>
              <a:t>: </a:t>
            </a:r>
            <a:r>
              <a:rPr dirty="0" err="1"/>
              <a:t>Setkal</a:t>
            </a:r>
            <a:r>
              <a:rPr dirty="0"/>
              <a:t>(a) </a:t>
            </a:r>
            <a:r>
              <a:rPr dirty="0" err="1"/>
              <a:t>jste</a:t>
            </a:r>
            <a:r>
              <a:rPr dirty="0"/>
              <a:t> se </a:t>
            </a:r>
            <a:r>
              <a:rPr dirty="0" err="1"/>
              <a:t>někdy</a:t>
            </a:r>
            <a:r>
              <a:rPr dirty="0"/>
              <a:t> s </a:t>
            </a:r>
            <a:r>
              <a:rPr dirty="0" err="1"/>
              <a:t>dezinformačními</a:t>
            </a:r>
            <a:r>
              <a:rPr dirty="0"/>
              <a:t> </a:t>
            </a:r>
            <a:r>
              <a:rPr dirty="0" err="1"/>
              <a:t>weby</a:t>
            </a:r>
            <a:r>
              <a:rPr dirty="0"/>
              <a:t>, s </a:t>
            </a:r>
            <a:r>
              <a:rPr dirty="0" err="1"/>
              <a:t>falešnými</a:t>
            </a:r>
            <a:r>
              <a:rPr dirty="0"/>
              <a:t> </a:t>
            </a:r>
            <a:r>
              <a:rPr dirty="0" err="1"/>
              <a:t>zprávami</a:t>
            </a:r>
            <a:r>
              <a:rPr dirty="0"/>
              <a:t>, t</a:t>
            </a:r>
            <a:r>
              <a:rPr lang="cs-CZ" dirty="0" err="1"/>
              <a:t>zv</a:t>
            </a:r>
            <a:r>
              <a:rPr lang="cs-CZ" dirty="0"/>
              <a:t>.</a:t>
            </a:r>
            <a:r>
              <a:rPr dirty="0"/>
              <a:t> fake news?</a:t>
            </a:r>
          </a:p>
        </p:txBody>
      </p:sp>
      <p:graphicFrame>
        <p:nvGraphicFramePr>
          <p:cNvPr id="161" name="2D Donut Chart"/>
          <p:cNvGraphicFramePr/>
          <p:nvPr>
            <p:extLst>
              <p:ext uri="{D42A27DB-BD31-4B8C-83A1-F6EECF244321}">
                <p14:modId xmlns:p14="http://schemas.microsoft.com/office/powerpoint/2010/main" val="288719721"/>
              </p:ext>
            </p:extLst>
          </p:nvPr>
        </p:nvGraphicFramePr>
        <p:xfrm>
          <a:off x="7295296" y="4551283"/>
          <a:ext cx="9793407" cy="9793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115338" y="13122823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Většina Čechů se obává, že nedokáže vždy rozeznat dezinformac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2592228" cy="2477257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Většina</a:t>
            </a:r>
            <a:r>
              <a:rPr dirty="0"/>
              <a:t> </a:t>
            </a:r>
            <a:r>
              <a:rPr dirty="0" err="1"/>
              <a:t>Čechů</a:t>
            </a:r>
            <a:r>
              <a:rPr dirty="0"/>
              <a:t> se </a:t>
            </a:r>
            <a:r>
              <a:rPr dirty="0" err="1"/>
              <a:t>obává</a:t>
            </a:r>
            <a:r>
              <a:rPr dirty="0"/>
              <a:t>, </a:t>
            </a:r>
            <a:r>
              <a:rPr dirty="0" err="1"/>
              <a:t>že</a:t>
            </a:r>
            <a:r>
              <a:rPr dirty="0"/>
              <a:t> </a:t>
            </a:r>
            <a:r>
              <a:rPr dirty="0" err="1"/>
              <a:t>nedokáže</a:t>
            </a:r>
            <a:r>
              <a:rPr dirty="0"/>
              <a:t> </a:t>
            </a:r>
            <a:r>
              <a:rPr dirty="0" err="1"/>
              <a:t>vždy</a:t>
            </a:r>
            <a:r>
              <a:rPr dirty="0"/>
              <a:t> </a:t>
            </a:r>
            <a:r>
              <a:rPr dirty="0" err="1"/>
              <a:t>rozeznat</a:t>
            </a:r>
            <a:r>
              <a:rPr dirty="0"/>
              <a:t> </a:t>
            </a:r>
            <a:r>
              <a:rPr dirty="0" err="1"/>
              <a:t>dezinformace</a:t>
            </a:r>
            <a:endParaRPr dirty="0"/>
          </a:p>
        </p:txBody>
      </p:sp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Uveďte, prosím, do jaké míry výrok </a:t>
            </a:r>
            <a:r>
              <a:rPr lang="cs-CZ" b="1" dirty="0"/>
              <a:t>„Mám obavy, že vždy nedokážu v médiích rozeznat, co je pravdivá a co nepravdivá nebo zkreslená informace“</a:t>
            </a:r>
            <a:r>
              <a:rPr lang="cs-CZ" dirty="0"/>
              <a:t> vyjadřuje Váš postoj a názor.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4278276932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Většina Čechů se obává, že nedokáže vždy rozeznat dezinformac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2592228" cy="247725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cs-CZ" sz="8000" dirty="0"/>
              <a:t>„Mám obavy z masivního šíření dezinformací.“</a:t>
            </a:r>
            <a:endParaRPr sz="8000" dirty="0"/>
          </a:p>
        </p:txBody>
      </p:sp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Uveďte, prosím, do jaké míry výrok </a:t>
            </a:r>
            <a:r>
              <a:rPr lang="cs-CZ" b="1" dirty="0"/>
              <a:t>„Mám obavy </a:t>
            </a:r>
            <a:br>
              <a:rPr lang="cs-CZ" b="1" dirty="0"/>
            </a:br>
            <a:r>
              <a:rPr lang="cs-CZ" b="1" dirty="0"/>
              <a:t>z masivního šíření dezinformací“</a:t>
            </a:r>
            <a:r>
              <a:rPr lang="cs-CZ" dirty="0"/>
              <a:t> vyjadřuje Váš postoj a názor.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2242073220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</p:spTree>
    <p:extLst>
      <p:ext uri="{BB962C8B-B14F-4D97-AF65-F5344CB8AC3E}">
        <p14:creationId xmlns:p14="http://schemas.microsoft.com/office/powerpoint/2010/main" val="18978043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Většina Čechů se obává, že nedokáže vždy rozeznat dezinformac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2592228" cy="247725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Dezinformace a </a:t>
            </a:r>
            <a:r>
              <a:rPr lang="cs-CZ" dirty="0" err="1"/>
              <a:t>fake</a:t>
            </a:r>
            <a:r>
              <a:rPr lang="cs-CZ" dirty="0"/>
              <a:t> </a:t>
            </a:r>
            <a:r>
              <a:rPr lang="cs-CZ" dirty="0" err="1"/>
              <a:t>news</a:t>
            </a:r>
            <a:r>
              <a:rPr lang="cs-CZ" dirty="0"/>
              <a:t> se šíří hlavně prostřednictvím sociálních sítí</a:t>
            </a:r>
            <a:endParaRPr dirty="0"/>
          </a:p>
        </p:txBody>
      </p:sp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Uveďte, prosím, do jaké míry výrok </a:t>
            </a:r>
            <a:r>
              <a:rPr lang="cs-CZ" b="1" dirty="0"/>
              <a:t>„Dezinformace a </a:t>
            </a:r>
            <a:r>
              <a:rPr lang="cs-CZ" b="1" dirty="0" err="1"/>
              <a:t>fake</a:t>
            </a:r>
            <a:r>
              <a:rPr lang="cs-CZ" b="1" dirty="0"/>
              <a:t> </a:t>
            </a:r>
            <a:r>
              <a:rPr lang="cs-CZ" b="1" dirty="0" err="1"/>
              <a:t>news</a:t>
            </a:r>
            <a:r>
              <a:rPr lang="cs-CZ" b="1" dirty="0"/>
              <a:t> se šíří hlavně prostřednictvím sociálních sítí“</a:t>
            </a:r>
            <a:r>
              <a:rPr lang="cs-CZ" dirty="0"/>
              <a:t> vyjadřuje Váš postoj a názor.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3512701709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</p:spTree>
    <p:extLst>
      <p:ext uri="{BB962C8B-B14F-4D97-AF65-F5344CB8AC3E}">
        <p14:creationId xmlns:p14="http://schemas.microsoft.com/office/powerpoint/2010/main" val="123551400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ociální sítě a svoboda proje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Sociální sítě a svoboda projevu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Většina Čechů se obává, že nedokáže vždy rozeznat dezinformace"/>
          <p:cNvSpPr txBox="1">
            <a:spLocks noGrp="1"/>
          </p:cNvSpPr>
          <p:nvPr>
            <p:ph type="title"/>
          </p:nvPr>
        </p:nvSpPr>
        <p:spPr>
          <a:xfrm>
            <a:off x="1206500" y="1079500"/>
            <a:ext cx="22592228" cy="2477257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Nahlašování příspěvků na </a:t>
            </a:r>
            <a:r>
              <a:rPr lang="cs-CZ" dirty="0" err="1"/>
              <a:t>Facebooku</a:t>
            </a:r>
            <a:r>
              <a:rPr lang="cs-CZ" dirty="0"/>
              <a:t>: správná věc?</a:t>
            </a:r>
            <a:endParaRPr dirty="0"/>
          </a:p>
        </p:txBody>
      </p:sp>
      <p:sp>
        <p:nvSpPr>
          <p:cNvPr id="12" name="Výzkumná otázka: Setkal(a) jste se někdy s dezinformačními weby, s falešnými zprávami, takzvanými fake news?"/>
          <p:cNvSpPr txBox="1">
            <a:spLocks noGrp="1"/>
          </p:cNvSpPr>
          <p:nvPr>
            <p:ph type="body" sz="half" idx="1"/>
          </p:nvPr>
        </p:nvSpPr>
        <p:spPr>
          <a:xfrm>
            <a:off x="1186596" y="3584089"/>
            <a:ext cx="21971000" cy="8256012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cs-CZ" dirty="0"/>
              <a:t>Výzkumná otázka: Uveďte, prosím, do jaké míry výrok </a:t>
            </a:r>
            <a:r>
              <a:rPr lang="cs-CZ" b="1" dirty="0"/>
              <a:t>„Lidé, kteří nahlašují druhé za „nevhodné příspěvky“ na </a:t>
            </a:r>
            <a:r>
              <a:rPr lang="cs-CZ" b="1" dirty="0" err="1"/>
              <a:t>Facebooku</a:t>
            </a:r>
            <a:r>
              <a:rPr lang="cs-CZ" b="1" dirty="0"/>
              <a:t>, dělají dobrou věc“</a:t>
            </a:r>
            <a:r>
              <a:rPr lang="cs-CZ" dirty="0"/>
              <a:t> vyjadřuje Váš postoj a názor.</a:t>
            </a:r>
          </a:p>
        </p:txBody>
      </p:sp>
      <p:graphicFrame>
        <p:nvGraphicFramePr>
          <p:cNvPr id="22" name="2D Stacked Bar Chart"/>
          <p:cNvGraphicFramePr/>
          <p:nvPr>
            <p:extLst>
              <p:ext uri="{D42A27DB-BD31-4B8C-83A1-F6EECF244321}">
                <p14:modId xmlns:p14="http://schemas.microsoft.com/office/powerpoint/2010/main" val="3958286284"/>
              </p:ext>
            </p:extLst>
          </p:nvPr>
        </p:nvGraphicFramePr>
        <p:xfrm>
          <a:off x="1206500" y="5816599"/>
          <a:ext cx="21951096" cy="7133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18600820" y="5794244"/>
            <a:ext cx="4175775" cy="471924"/>
          </a:xfrm>
          <a:prstGeom prst="rect">
            <a:avLst/>
          </a:prstGeom>
          <a:noFill/>
          <a:ln w="12700" cap="flat">
            <a:solidFill>
              <a:srgbClr val="00000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rgbClr val="000000"/>
                </a:solidFill>
              </a:rPr>
              <a:t>Základ: Celý vzorek; N=1040</a:t>
            </a:r>
            <a:endParaRPr kumimoji="0" lang="cs-CZ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Neue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83E0055-7F0C-422F-976B-739AF60C5AFC}"/>
              </a:ext>
            </a:extLst>
          </p:cNvPr>
          <p:cNvSpPr/>
          <p:nvPr/>
        </p:nvSpPr>
        <p:spPr>
          <a:xfrm>
            <a:off x="5768481" y="13115374"/>
            <a:ext cx="14153322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r>
              <a:rPr lang="cs-CZ" dirty="0"/>
              <a:t>*Zdroj: NFNZ/</a:t>
            </a:r>
            <a:r>
              <a:rPr lang="cs-CZ" dirty="0" err="1"/>
              <a:t>Nielsen</a:t>
            </a:r>
            <a:r>
              <a:rPr lang="cs-CZ" dirty="0"/>
              <a:t> </a:t>
            </a:r>
            <a:r>
              <a:rPr lang="cs-CZ" dirty="0" err="1"/>
              <a:t>Admosphere</a:t>
            </a:r>
            <a:r>
              <a:rPr lang="cs-CZ" dirty="0"/>
              <a:t>, N=1040, internetová populace ČR 15+, ČNP, říjen-listopad 2020</a:t>
            </a:r>
          </a:p>
        </p:txBody>
      </p:sp>
    </p:spTree>
    <p:extLst>
      <p:ext uri="{BB962C8B-B14F-4D97-AF65-F5344CB8AC3E}">
        <p14:creationId xmlns:p14="http://schemas.microsoft.com/office/powerpoint/2010/main" val="110193753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1760</TotalTime>
  <Words>1609</Words>
  <Application>Microsoft Office PowerPoint</Application>
  <PresentationFormat>Vlastní</PresentationFormat>
  <Paragraphs>99</Paragraphs>
  <Slides>24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Helvetica</vt:lpstr>
      <vt:lpstr>Helvetica Neue</vt:lpstr>
      <vt:lpstr>Helvetica Neue Medium</vt:lpstr>
      <vt:lpstr>21_BasicWhite</vt:lpstr>
      <vt:lpstr>Češi a dezinformace</vt:lpstr>
      <vt:lpstr>Executive summary</vt:lpstr>
      <vt:lpstr>Executive summary</vt:lpstr>
      <vt:lpstr>Dvě třetiny Čechů se dezinformacemi setkaly</vt:lpstr>
      <vt:lpstr>Většina Čechů se obává, že nedokáže vždy rozeznat dezinformace</vt:lpstr>
      <vt:lpstr>„Mám obavy z masivního šíření dezinformací.“</vt:lpstr>
      <vt:lpstr>Dezinformace a fake news se šíří hlavně prostřednictvím sociálních sítí</vt:lpstr>
      <vt:lpstr>Sociální sítě a svoboda projevu</vt:lpstr>
      <vt:lpstr>Nahlašování příspěvků na Facebooku: správná věc?</vt:lpstr>
      <vt:lpstr>Nahlašování příspěvků na Facebooku: správná věc?</vt:lpstr>
      <vt:lpstr>Je mazání příspěvků na Facebooku cenzurou?</vt:lpstr>
      <vt:lpstr>Je mazání příspěvků na Facebooku cenzurou?</vt:lpstr>
      <vt:lpstr>Uzavírají nás sociální sítě do informačních bublin a ohrožují demokracii?</vt:lpstr>
      <vt:lpstr>Příklady konkrétních dezinformací a konspirací – testované výroky</vt:lpstr>
      <vt:lpstr>Testovaný výrok 1: „Demonstrace proti vládám v České republice,  na Slovensku a v Maďarsku financuje George Soros.“</vt:lpstr>
      <vt:lpstr>Testovaný výrok 1: „Demonstrace proti vládám v České republice,  na Slovensku a v Maďarsku financuje George Soros.“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Češi a dezinformace</dc:title>
  <dc:creator>Tereza Kleiblová</dc:creator>
  <cp:lastModifiedBy>Naďa Straková</cp:lastModifiedBy>
  <cp:revision>62</cp:revision>
  <dcterms:modified xsi:type="dcterms:W3CDTF">2021-05-17T08:42:01Z</dcterms:modified>
</cp:coreProperties>
</file>